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40288" cy="42840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E4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095EA-A936-441E-A8F5-DD6C4A7B9358}" v="2" dt="2023-02-21T10:18:02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25" d="100"/>
          <a:sy n="25" d="100"/>
        </p:scale>
        <p:origin x="62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11132"/>
            <a:ext cx="25704245" cy="1491476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501064"/>
            <a:ext cx="22680216" cy="10343147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30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54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80848"/>
            <a:ext cx="6520562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80848"/>
            <a:ext cx="19183683" cy="36305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93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34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80331"/>
            <a:ext cx="26082248" cy="178203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69280"/>
            <a:ext cx="26082248" cy="9371307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4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404240"/>
            <a:ext cx="12852122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404240"/>
            <a:ext cx="12852122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64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80857"/>
            <a:ext cx="26082248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01820"/>
            <a:ext cx="12793057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48601"/>
            <a:ext cx="12793057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01820"/>
            <a:ext cx="12856061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48601"/>
            <a:ext cx="12856061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05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46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6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8216"/>
            <a:ext cx="15309146" cy="3044436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91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8216"/>
            <a:ext cx="15309146" cy="3044436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47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80857"/>
            <a:ext cx="26082248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54E86-0B91-4C56-8AA1-0FD852055C7C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11A26-6AD2-41E0-AF9E-AB265A1F79B4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8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52B397C6-2F3D-AF29-66CB-B23768892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40" y="661439"/>
            <a:ext cx="6126632" cy="350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13B46B6A-0B0C-2331-0073-1810E2EB16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0000" b="-665"/>
          <a:stretch/>
        </p:blipFill>
        <p:spPr bwMode="auto">
          <a:xfrm>
            <a:off x="24307800" y="1663461"/>
            <a:ext cx="5452446" cy="418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676B714D-4C19-CD5C-F566-4E2695C7F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672" y="811283"/>
            <a:ext cx="22810428" cy="892520"/>
          </a:xfrm>
          <a:prstGeom prst="rect">
            <a:avLst/>
          </a:prstGeom>
          <a:solidFill>
            <a:srgbClr val="DE57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1293144" eaLnBrk="1" hangingPunct="1"/>
            <a:r>
              <a:rPr lang="es-ES" altLang="es-ES" sz="3200" b="1" dirty="0">
                <a:solidFill>
                  <a:schemeClr val="bg1"/>
                </a:solidFill>
              </a:rPr>
              <a:t>RECOVERING CONTAMINATED SOILS THROUGH PHYTOMANAGEMENT IN SOUTHWEST EUROPE</a:t>
            </a: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142044E7-229D-3D28-1D78-47AD68747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75" y="40393685"/>
            <a:ext cx="2025261" cy="136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1">
            <a:extLst>
              <a:ext uri="{FF2B5EF4-FFF2-40B4-BE49-F238E27FC236}">
                <a16:creationId xmlns:a16="http://schemas.microsoft.com/office/drawing/2014/main" id="{3BA46610-0611-EF04-2A78-7776527DD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008" y="40754046"/>
            <a:ext cx="266444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en-US" altLang="es-ES" sz="3600" dirty="0"/>
              <a:t>Phy2SUDOE project (SOE4/P5/E1021) is financed by the Interreg </a:t>
            </a:r>
            <a:r>
              <a:rPr lang="en-US" altLang="es-ES" sz="3600" dirty="0" err="1"/>
              <a:t>Sudoe</a:t>
            </a:r>
            <a:r>
              <a:rPr lang="en-US" altLang="es-ES" sz="3600" dirty="0"/>
              <a:t> </a:t>
            </a:r>
            <a:r>
              <a:rPr lang="en-US" altLang="es-ES" sz="3600" dirty="0" err="1"/>
              <a:t>Programme</a:t>
            </a:r>
            <a:r>
              <a:rPr lang="en-US" altLang="es-ES" sz="3600" dirty="0"/>
              <a:t> through the European Regional Development Fund (ERDF).</a:t>
            </a:r>
            <a:r>
              <a:rPr lang="es-ES" altLang="es-ES" sz="3600" dirty="0"/>
              <a:t> </a:t>
            </a:r>
          </a:p>
        </p:txBody>
      </p:sp>
      <p:sp>
        <p:nvSpPr>
          <p:cNvPr id="11" name="CuadroTexto 1">
            <a:extLst>
              <a:ext uri="{FF2B5EF4-FFF2-40B4-BE49-F238E27FC236}">
                <a16:creationId xmlns:a16="http://schemas.microsoft.com/office/drawing/2014/main" id="{0B668F44-AB65-B538-1D0D-288C19FB267C}"/>
              </a:ext>
            </a:extLst>
          </p:cNvPr>
          <p:cNvSpPr txBox="1"/>
          <p:nvPr/>
        </p:nvSpPr>
        <p:spPr>
          <a:xfrm>
            <a:off x="6945672" y="2146851"/>
            <a:ext cx="17362128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48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TITLE: XXXXXXXXXXXXXXXXXXX (Arial 48)</a:t>
            </a:r>
          </a:p>
          <a:p>
            <a:pPr algn="ctr">
              <a:defRPr/>
            </a:pPr>
            <a:endParaRPr lang="es-ES" sz="4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 algn="ctr">
              <a:defRPr/>
            </a:pPr>
            <a:r>
              <a:rPr lang="es-ES" sz="40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AUTHOR: XXXXXXXXXXXXXXXX</a:t>
            </a:r>
          </a:p>
          <a:p>
            <a:pPr algn="ctr">
              <a:defRPr/>
            </a:pPr>
            <a:r>
              <a:rPr lang="es-ES" sz="40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AFFILIATION: XXXXXXXXXXXXXXXXXXXXX (Arial 40)</a:t>
            </a:r>
          </a:p>
          <a:p>
            <a:pPr>
              <a:defRPr/>
            </a:pPr>
            <a:endParaRPr lang="es-E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CuadroTexto 2">
            <a:extLst>
              <a:ext uri="{FF2B5EF4-FFF2-40B4-BE49-F238E27FC236}">
                <a16:creationId xmlns:a16="http://schemas.microsoft.com/office/drawing/2014/main" id="{1067FECD-0286-E926-C27D-A106CAB99542}"/>
              </a:ext>
            </a:extLst>
          </p:cNvPr>
          <p:cNvSpPr txBox="1"/>
          <p:nvPr/>
        </p:nvSpPr>
        <p:spPr>
          <a:xfrm>
            <a:off x="2400848" y="6817785"/>
            <a:ext cx="2532612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INTRODUCTION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 32)</a:t>
            </a:r>
          </a:p>
          <a:p>
            <a:pPr algn="r">
              <a:defRPr/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6" name="Group 33">
            <a:extLst>
              <a:ext uri="{FF2B5EF4-FFF2-40B4-BE49-F238E27FC236}">
                <a16:creationId xmlns:a16="http://schemas.microsoft.com/office/drawing/2014/main" id="{2A79DAE5-368F-4A1B-93F2-CB5D32A1A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78377"/>
              </p:ext>
            </p:extLst>
          </p:nvPr>
        </p:nvGraphicFramePr>
        <p:xfrm>
          <a:off x="3378200" y="24510876"/>
          <a:ext cx="7954683" cy="3948360"/>
        </p:xfrm>
        <a:graphic>
          <a:graphicData uri="http://schemas.openxmlformats.org/drawingml/2006/table">
            <a:tbl>
              <a:tblPr/>
              <a:tblGrid>
                <a:gridCol w="1989698">
                  <a:extLst>
                    <a:ext uri="{9D8B030D-6E8A-4147-A177-3AD203B41FA5}">
                      <a16:colId xmlns:a16="http://schemas.microsoft.com/office/drawing/2014/main" val="1723154901"/>
                    </a:ext>
                  </a:extLst>
                </a:gridCol>
                <a:gridCol w="1987644">
                  <a:extLst>
                    <a:ext uri="{9D8B030D-6E8A-4147-A177-3AD203B41FA5}">
                      <a16:colId xmlns:a16="http://schemas.microsoft.com/office/drawing/2014/main" val="1458921556"/>
                    </a:ext>
                  </a:extLst>
                </a:gridCol>
                <a:gridCol w="1989697">
                  <a:extLst>
                    <a:ext uri="{9D8B030D-6E8A-4147-A177-3AD203B41FA5}">
                      <a16:colId xmlns:a16="http://schemas.microsoft.com/office/drawing/2014/main" val="1950704406"/>
                    </a:ext>
                  </a:extLst>
                </a:gridCol>
                <a:gridCol w="1987644">
                  <a:extLst>
                    <a:ext uri="{9D8B030D-6E8A-4147-A177-3AD203B41FA5}">
                      <a16:colId xmlns:a16="http://schemas.microsoft.com/office/drawing/2014/main" val="4208237595"/>
                    </a:ext>
                  </a:extLst>
                </a:gridCol>
              </a:tblGrid>
              <a:tr h="5776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GENERAL TABLE (</a:t>
                      </a:r>
                      <a:r>
                        <a:rPr kumimoji="0" lang="es-ES" altLang="es-E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arial</a:t>
                      </a:r>
                      <a:r>
                        <a:rPr kumimoji="0" lang="es-ES" alt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28)</a:t>
                      </a: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872039"/>
                  </a:ext>
                </a:extLst>
              </a:tr>
              <a:tr h="3465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681640"/>
                  </a:ext>
                </a:extLst>
              </a:tr>
              <a:tr h="5134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Text</a:t>
                      </a: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26334"/>
                  </a:ext>
                </a:extLst>
              </a:tr>
              <a:tr h="5134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381109"/>
                  </a:ext>
                </a:extLst>
              </a:tr>
              <a:tr h="5134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761321"/>
                  </a:ext>
                </a:extLst>
              </a:tr>
              <a:tr h="5134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13" marB="45713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937525"/>
                  </a:ext>
                </a:extLst>
              </a:tr>
            </a:tbl>
          </a:graphicData>
        </a:graphic>
      </p:graphicFrame>
      <p:sp>
        <p:nvSpPr>
          <p:cNvPr id="17" name="CuadroTexto 2">
            <a:extLst>
              <a:ext uri="{FF2B5EF4-FFF2-40B4-BE49-F238E27FC236}">
                <a16:creationId xmlns:a16="http://schemas.microsoft.com/office/drawing/2014/main" id="{8E9864AA-A61D-B1FB-A958-8164AD2F8D34}"/>
              </a:ext>
            </a:extLst>
          </p:cNvPr>
          <p:cNvSpPr txBox="1"/>
          <p:nvPr/>
        </p:nvSpPr>
        <p:spPr>
          <a:xfrm>
            <a:off x="2400846" y="12542106"/>
            <a:ext cx="2543859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METHODOLOGY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(ARIAL32)</a:t>
            </a: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sz="2800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 algn="r">
              <a:defRPr/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0" name="Gráfico 1">
            <a:extLst>
              <a:ext uri="{FF2B5EF4-FFF2-40B4-BE49-F238E27FC236}">
                <a16:creationId xmlns:a16="http://schemas.microsoft.com/office/drawing/2014/main" id="{965B48E0-ABD8-ECB7-CF0B-876D902AE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953572"/>
              </p:ext>
            </p:extLst>
          </p:nvPr>
        </p:nvGraphicFramePr>
        <p:xfrm>
          <a:off x="15019026" y="22310597"/>
          <a:ext cx="10850874" cy="6764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8315335" imgH="5715153" progId="Excel.Sheet.8">
                  <p:embed/>
                </p:oleObj>
              </mc:Choice>
              <mc:Fallback>
                <p:oleObj name="Worksheet" r:id="rId5" imgW="8315335" imgH="5715153" progId="Excel.Sheet.8">
                  <p:embed/>
                  <p:pic>
                    <p:nvPicPr>
                      <p:cNvPr id="20" name="Gráfico 1">
                        <a:extLst>
                          <a:ext uri="{FF2B5EF4-FFF2-40B4-BE49-F238E27FC236}">
                            <a16:creationId xmlns:a16="http://schemas.microsoft.com/office/drawing/2014/main" id="{965B48E0-ABD8-ECB7-CF0B-876D902AE05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9026" y="22310597"/>
                        <a:ext cx="10850874" cy="67640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D9111DD-D327-0F5F-4B07-F438CEE90FE2}"/>
              </a:ext>
            </a:extLst>
          </p:cNvPr>
          <p:cNvSpPr txBox="1"/>
          <p:nvPr/>
        </p:nvSpPr>
        <p:spPr>
          <a:xfrm>
            <a:off x="2400844" y="31598149"/>
            <a:ext cx="253261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CONCLUSIONS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(ARIAL32)</a:t>
            </a:r>
          </a:p>
        </p:txBody>
      </p:sp>
      <p:sp>
        <p:nvSpPr>
          <p:cNvPr id="2" name="CuadroTexto 2">
            <a:extLst>
              <a:ext uri="{FF2B5EF4-FFF2-40B4-BE49-F238E27FC236}">
                <a16:creationId xmlns:a16="http://schemas.microsoft.com/office/drawing/2014/main" id="{9D64227A-E89E-D469-1A16-66EC2D9094B7}"/>
              </a:ext>
            </a:extLst>
          </p:cNvPr>
          <p:cNvSpPr txBox="1"/>
          <p:nvPr/>
        </p:nvSpPr>
        <p:spPr>
          <a:xfrm>
            <a:off x="2400847" y="9516508"/>
            <a:ext cx="25326119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(ARIAL32)</a:t>
            </a:r>
          </a:p>
          <a:p>
            <a:pPr algn="r">
              <a:defRPr/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1">
            <a:extLst>
              <a:ext uri="{FF2B5EF4-FFF2-40B4-BE49-F238E27FC236}">
                <a16:creationId xmlns:a16="http://schemas.microsoft.com/office/drawing/2014/main" id="{3465BE76-D8F6-006D-15AB-7BD3B4EAB5D8}"/>
              </a:ext>
            </a:extLst>
          </p:cNvPr>
          <p:cNvSpPr txBox="1"/>
          <p:nvPr/>
        </p:nvSpPr>
        <p:spPr>
          <a:xfrm>
            <a:off x="2400848" y="37346874"/>
            <a:ext cx="2604904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BIBLIOGRAPHY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(ARIAL32)</a:t>
            </a:r>
          </a:p>
        </p:txBody>
      </p:sp>
      <p:sp>
        <p:nvSpPr>
          <p:cNvPr id="6" name="CuadroTexto 2">
            <a:extLst>
              <a:ext uri="{FF2B5EF4-FFF2-40B4-BE49-F238E27FC236}">
                <a16:creationId xmlns:a16="http://schemas.microsoft.com/office/drawing/2014/main" id="{2DDDE3B1-6C5C-CB55-3C20-B4276F6FC1C0}"/>
              </a:ext>
            </a:extLst>
          </p:cNvPr>
          <p:cNvSpPr txBox="1"/>
          <p:nvPr/>
        </p:nvSpPr>
        <p:spPr>
          <a:xfrm>
            <a:off x="2400846" y="17644792"/>
            <a:ext cx="2532612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u="sng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RESULTS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XXXXXXXXXXXXXXXXXXXXXXXXXXXXXXXXXXXXXXXXXXXXXXXXXXXXXXXXXXXXXXXXXXXXXXXXXXXXXXXXXXXXXXXXXXXXXXXXXXXXXXXXXXXXXXXXX</a:t>
            </a:r>
          </a:p>
          <a:p>
            <a:pPr>
              <a:defRPr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charset="0"/>
                <a:cs typeface="Arial"/>
              </a:rPr>
              <a:t>(ARIAL32)</a:t>
            </a:r>
          </a:p>
          <a:p>
            <a:pPr algn="r">
              <a:defRPr/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s-E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D0D9FBF9-DCDC-EB62-AEB6-189FFA32D3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9260800" y="6696974"/>
            <a:ext cx="468244" cy="33340889"/>
          </a:xfrm>
          <a:prstGeom prst="rect">
            <a:avLst/>
          </a:prstGeom>
          <a:solidFill>
            <a:srgbClr val="DE57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1293144" eaLnBrk="1" hangingPunct="1"/>
            <a:endParaRPr lang="es-ES" altLang="es-ES" sz="2263" b="1" dirty="0">
              <a:solidFill>
                <a:schemeClr val="bg1"/>
              </a:solidFill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A2E69834-3BD7-CB4F-1851-205B0680952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19040" y="4828870"/>
            <a:ext cx="261962" cy="34899600"/>
          </a:xfrm>
          <a:prstGeom prst="rect">
            <a:avLst/>
          </a:prstGeom>
          <a:solidFill>
            <a:srgbClr val="94E41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1293144" eaLnBrk="1" hangingPunct="1"/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274141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</TotalTime>
  <Words>98</Words>
  <Application>Microsoft Office PowerPoint</Application>
  <PresentationFormat>Pertsonalizatua</PresentationFormat>
  <Paragraphs>42</Paragraphs>
  <Slides>1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1</vt:i4>
      </vt:variant>
    </vt:vector>
  </HeadingPairs>
  <TitlesOfParts>
    <vt:vector size="2" baseType="lpstr">
      <vt:lpstr>Office Theme</vt:lpstr>
      <vt:lpstr>PowerPoint aurkezpena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Vilela</dc:creator>
  <cp:lastModifiedBy>Juan Vilela</cp:lastModifiedBy>
  <cp:revision>6</cp:revision>
  <dcterms:created xsi:type="dcterms:W3CDTF">2023-02-17T10:32:02Z</dcterms:created>
  <dcterms:modified xsi:type="dcterms:W3CDTF">2023-02-21T13:13:58Z</dcterms:modified>
</cp:coreProperties>
</file>